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8" r:id="rId3"/>
    <p:sldId id="320" r:id="rId4"/>
    <p:sldId id="319" r:id="rId5"/>
    <p:sldId id="321" r:id="rId6"/>
    <p:sldId id="322" r:id="rId7"/>
    <p:sldId id="323" r:id="rId8"/>
    <p:sldId id="324" r:id="rId9"/>
    <p:sldId id="326" r:id="rId10"/>
    <p:sldId id="327" r:id="rId11"/>
    <p:sldId id="325" r:id="rId12"/>
    <p:sldId id="328" r:id="rId13"/>
    <p:sldId id="329" r:id="rId14"/>
    <p:sldId id="331" r:id="rId15"/>
    <p:sldId id="330" r:id="rId16"/>
    <p:sldId id="332" r:id="rId17"/>
    <p:sldId id="317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3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ivdg7qnc1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embed/a1a2ecbe334445efb554acc99951f863?themeId=0&amp;templateId=22'%20frameborder='0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da1a2ca-86a2-4ef0-9d1d-59f270e52c12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1838" y="433750"/>
            <a:ext cx="9070190" cy="2541775"/>
          </a:xfrm>
        </p:spPr>
        <p:txBody>
          <a:bodyPr>
            <a:normAutofit/>
          </a:bodyPr>
          <a:lstStyle/>
          <a:p>
            <a:r>
              <a:rPr lang="hr-HR" sz="6600" b="1" dirty="0" err="1" smtClean="0">
                <a:solidFill>
                  <a:srgbClr val="FF0000"/>
                </a:solidFill>
              </a:rPr>
              <a:t>UNIT</a:t>
            </a:r>
            <a:r>
              <a:rPr lang="hr-HR" sz="6600" b="1" dirty="0" smtClean="0">
                <a:solidFill>
                  <a:srgbClr val="FF0000"/>
                </a:solidFill>
              </a:rPr>
              <a:t> 2: Home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where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br>
              <a:rPr lang="hr-HR" sz="6600" b="1" dirty="0" smtClean="0">
                <a:solidFill>
                  <a:srgbClr val="FF0000"/>
                </a:solidFill>
              </a:rPr>
            </a:br>
            <a:r>
              <a:rPr lang="hr-HR" sz="6600" b="1" dirty="0">
                <a:solidFill>
                  <a:srgbClr val="FF0000"/>
                </a:solidFill>
              </a:rPr>
              <a:t> </a:t>
            </a:r>
            <a:r>
              <a:rPr lang="hr-HR" sz="6600" b="1" dirty="0" smtClean="0">
                <a:solidFill>
                  <a:srgbClr val="FF0000"/>
                </a:solidFill>
              </a:rPr>
              <a:t>           </a:t>
            </a:r>
            <a:r>
              <a:rPr lang="hr-HR" sz="6600" b="1" dirty="0" err="1" smtClean="0">
                <a:solidFill>
                  <a:srgbClr val="FF0000"/>
                </a:solidFill>
              </a:rPr>
              <a:t>heart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0985" y="321679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smtClean="0"/>
              <a:t>I       </a:t>
            </a:r>
            <a:r>
              <a:rPr lang="hr-HR" sz="6600" dirty="0" err="1" smtClean="0"/>
              <a:t>my</a:t>
            </a:r>
            <a:r>
              <a:rPr lang="hr-HR" sz="6600" dirty="0" smtClean="0"/>
              <a:t> home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  <p:sp>
        <p:nvSpPr>
          <p:cNvPr id="5" name="Heart 4"/>
          <p:cNvSpPr/>
          <p:nvPr/>
        </p:nvSpPr>
        <p:spPr>
          <a:xfrm>
            <a:off x="6629400" y="3216790"/>
            <a:ext cx="928688" cy="828675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3768" y="3114203"/>
            <a:ext cx="672017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600" dirty="0" err="1">
                <a:hlinkClick r:id="rId2"/>
              </a:rPr>
              <a:t>https</a:t>
            </a:r>
            <a:r>
              <a:rPr lang="hr-HR" sz="2600" dirty="0">
                <a:hlinkClick r:id="rId2"/>
              </a:rPr>
              <a:t>://</a:t>
            </a:r>
            <a:r>
              <a:rPr lang="hr-HR" sz="2600" dirty="0" err="1" smtClean="0">
                <a:hlinkClick r:id="rId2"/>
              </a:rPr>
              <a:t>learningapps.org</a:t>
            </a:r>
            <a:r>
              <a:rPr lang="hr-HR" sz="2600" dirty="0" smtClean="0">
                <a:hlinkClick r:id="rId2"/>
              </a:rPr>
              <a:t>/</a:t>
            </a:r>
            <a:r>
              <a:rPr lang="hr-HR" sz="2600" dirty="0" err="1" smtClean="0">
                <a:hlinkClick r:id="rId2"/>
              </a:rPr>
              <a:t>watch?v</a:t>
            </a:r>
            <a:r>
              <a:rPr lang="hr-HR" sz="2600" dirty="0" smtClean="0">
                <a:hlinkClick r:id="rId2"/>
              </a:rPr>
              <a:t>=</a:t>
            </a:r>
            <a:r>
              <a:rPr lang="hr-HR" sz="2600" dirty="0" err="1" smtClean="0">
                <a:hlinkClick r:id="rId2"/>
              </a:rPr>
              <a:t>pivdg7qnc18</a:t>
            </a:r>
            <a:r>
              <a:rPr lang="hr-HR" sz="2600" dirty="0" smtClean="0"/>
              <a:t> </a:t>
            </a:r>
            <a:endParaRPr lang="hr-HR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850232" y="513347"/>
            <a:ext cx="82135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u="sng" dirty="0" err="1" smtClean="0"/>
              <a:t>Let’s</a:t>
            </a:r>
            <a:r>
              <a:rPr lang="hr-HR" sz="2600" b="1" u="sng" dirty="0" smtClean="0"/>
              <a:t> </a:t>
            </a:r>
            <a:r>
              <a:rPr lang="hr-HR" sz="2600" b="1" u="sng" dirty="0" err="1" smtClean="0"/>
              <a:t>revise</a:t>
            </a:r>
            <a:r>
              <a:rPr lang="hr-HR" sz="2600" b="1" u="sng" dirty="0" smtClean="0"/>
              <a:t>!</a:t>
            </a:r>
            <a:endParaRPr lang="hr-HR" sz="26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850232" y="1644498"/>
            <a:ext cx="102348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Click</a:t>
            </a:r>
            <a:r>
              <a:rPr lang="hr-HR" sz="2600" dirty="0" smtClean="0"/>
              <a:t> on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link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match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right</a:t>
            </a:r>
            <a:r>
              <a:rPr lang="hr-HR" sz="2600" dirty="0" smtClean="0"/>
              <a:t> </a:t>
            </a:r>
            <a:r>
              <a:rPr lang="hr-HR" sz="2600" dirty="0" err="1" smtClean="0"/>
              <a:t>topic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Klikni na sljedeću poveznicu i pridruži riječi točnoj kategoriji (temi).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58522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81600" cy="68833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23284" y="336884"/>
            <a:ext cx="5454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24.</a:t>
            </a:r>
            <a:endParaRPr lang="hr-HR" sz="2600" dirty="0"/>
          </a:p>
        </p:txBody>
      </p:sp>
      <p:pic>
        <p:nvPicPr>
          <p:cNvPr id="6" name="2.4.+Pasca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33221" y="1536883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36295" y="336884"/>
            <a:ext cx="86466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Listen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recording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</a:t>
            </a:r>
            <a:r>
              <a:rPr lang="hr-HR" sz="2600" dirty="0" smtClean="0"/>
              <a:t>. </a:t>
            </a:r>
            <a:r>
              <a:rPr lang="hr-HR" sz="2600" dirty="0" err="1" smtClean="0"/>
              <a:t>Match</a:t>
            </a:r>
            <a:r>
              <a:rPr lang="hr-HR" sz="2600" dirty="0" smtClean="0"/>
              <a:t>. </a:t>
            </a:r>
            <a:br>
              <a:rPr lang="hr-HR" sz="2600" dirty="0" smtClean="0"/>
            </a:br>
            <a:r>
              <a:rPr lang="hr-HR" sz="2600" i="1" dirty="0" smtClean="0"/>
              <a:t>Slušaj zvučni zapis i pogledaj sliku. Poveži dijelove rečenica.</a:t>
            </a:r>
            <a:endParaRPr lang="hr-HR" sz="2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305" y="1336902"/>
            <a:ext cx="9841958" cy="55210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37684" y="2679031"/>
            <a:ext cx="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1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7683" y="1915650"/>
            <a:ext cx="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37682" y="3543469"/>
            <a:ext cx="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7682" y="2281062"/>
            <a:ext cx="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4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7682" y="3140696"/>
            <a:ext cx="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0072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1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3" grpId="1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36244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91663" y="0"/>
            <a:ext cx="431532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Write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sentences</a:t>
            </a:r>
            <a:r>
              <a:rPr lang="hr-HR" sz="2600" dirty="0" smtClean="0"/>
              <a:t>.</a:t>
            </a:r>
            <a:br>
              <a:rPr lang="hr-HR" sz="2600" dirty="0" smtClean="0"/>
            </a:br>
            <a:r>
              <a:rPr lang="hr-HR" sz="2600" i="1" dirty="0" smtClean="0"/>
              <a:t>Napiši rečenice.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5454316" y="1316324"/>
            <a:ext cx="635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I live at </a:t>
            </a:r>
            <a:r>
              <a:rPr lang="hr-HR" sz="2400" dirty="0" err="1" smtClean="0"/>
              <a:t>school</a:t>
            </a:r>
            <a:r>
              <a:rPr lang="hr-HR" sz="2400" dirty="0" smtClean="0"/>
              <a:t> </a:t>
            </a:r>
            <a:r>
              <a:rPr lang="hr-HR" sz="2400" dirty="0" err="1" smtClean="0"/>
              <a:t>too</a:t>
            </a:r>
            <a:r>
              <a:rPr lang="hr-HR" sz="2400" dirty="0" smtClean="0"/>
              <a:t>, but  I </a:t>
            </a:r>
            <a:r>
              <a:rPr lang="hr-HR" sz="2400" dirty="0" err="1" smtClean="0"/>
              <a:t>don’t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 </a:t>
            </a:r>
            <a:r>
              <a:rPr lang="hr-HR" sz="2400" dirty="0" err="1" smtClean="0"/>
              <a:t>it</a:t>
            </a:r>
            <a:r>
              <a:rPr lang="hr-HR" sz="2400" dirty="0" smtClean="0"/>
              <a:t> </a:t>
            </a:r>
            <a:r>
              <a:rPr lang="hr-HR" sz="2400" dirty="0" err="1" smtClean="0"/>
              <a:t>very</a:t>
            </a:r>
            <a:r>
              <a:rPr lang="hr-HR" sz="2400" dirty="0" smtClean="0"/>
              <a:t> </a:t>
            </a:r>
            <a:r>
              <a:rPr lang="hr-HR" sz="2400" dirty="0" err="1" smtClean="0"/>
              <a:t>much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454316" y="1945088"/>
            <a:ext cx="635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Some </a:t>
            </a:r>
            <a:r>
              <a:rPr lang="hr-HR" sz="2400" dirty="0" err="1" smtClean="0"/>
              <a:t>people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 smtClean="0"/>
              <a:t> </a:t>
            </a:r>
            <a:r>
              <a:rPr lang="hr-HR" sz="2400" dirty="0" err="1" smtClean="0"/>
              <a:t>my</a:t>
            </a:r>
            <a:r>
              <a:rPr lang="hr-HR" sz="2400" dirty="0" smtClean="0"/>
              <a:t> home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very</a:t>
            </a:r>
            <a:r>
              <a:rPr lang="hr-HR" sz="2400" dirty="0" smtClean="0"/>
              <a:t> </a:t>
            </a:r>
            <a:r>
              <a:rPr lang="hr-HR" sz="2400" dirty="0" err="1" smtClean="0"/>
              <a:t>small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777790" y="2573852"/>
            <a:ext cx="5029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That’s</a:t>
            </a:r>
            <a:r>
              <a:rPr lang="hr-HR" sz="2400" dirty="0" smtClean="0"/>
              <a:t> </a:t>
            </a:r>
            <a:r>
              <a:rPr lang="hr-HR" sz="2400" dirty="0" err="1" smtClean="0"/>
              <a:t>true</a:t>
            </a:r>
            <a:r>
              <a:rPr lang="hr-HR" sz="2400" dirty="0"/>
              <a:t> </a:t>
            </a:r>
            <a:r>
              <a:rPr lang="hr-HR" sz="2400" dirty="0" err="1" smtClean="0"/>
              <a:t>only</a:t>
            </a:r>
            <a:r>
              <a:rPr lang="hr-HR" sz="2400" dirty="0" smtClean="0"/>
              <a:t> </a:t>
            </a:r>
            <a:r>
              <a:rPr lang="hr-HR" sz="2400" dirty="0" err="1" smtClean="0"/>
              <a:t>when</a:t>
            </a:r>
            <a:r>
              <a:rPr lang="hr-HR" sz="2400" dirty="0" smtClean="0"/>
              <a:t> </a:t>
            </a:r>
            <a:r>
              <a:rPr lang="hr-HR" sz="2400" dirty="0" err="1" smtClean="0"/>
              <a:t>all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noise</a:t>
            </a:r>
            <a:r>
              <a:rPr lang="hr-HR" sz="2400" dirty="0" smtClean="0"/>
              <a:t> </a:t>
            </a:r>
            <a:r>
              <a:rPr lang="hr-HR" sz="2400" dirty="0" err="1" smtClean="0"/>
              <a:t>begins</a:t>
            </a:r>
            <a:r>
              <a:rPr lang="hr-HR" sz="2400" dirty="0" smtClean="0"/>
              <a:t>. I </a:t>
            </a:r>
            <a:r>
              <a:rPr lang="hr-HR" sz="2400" dirty="0" err="1" smtClean="0"/>
              <a:t>can</a:t>
            </a:r>
            <a:r>
              <a:rPr lang="hr-HR" sz="2400" dirty="0" smtClean="0"/>
              <a:t> </a:t>
            </a:r>
            <a:r>
              <a:rPr lang="hr-HR" sz="2400" dirty="0" err="1" smtClean="0"/>
              <a:t>never</a:t>
            </a:r>
            <a:r>
              <a:rPr lang="hr-HR" sz="2400" dirty="0" smtClean="0"/>
              <a:t> </a:t>
            </a:r>
            <a:r>
              <a:rPr lang="hr-HR" sz="2400" dirty="0" err="1" smtClean="0"/>
              <a:t>run</a:t>
            </a:r>
            <a:r>
              <a:rPr lang="hr-HR" sz="2400" dirty="0" smtClean="0"/>
              <a:t> </a:t>
            </a:r>
            <a:r>
              <a:rPr lang="hr-HR" sz="2400" dirty="0" err="1" smtClean="0"/>
              <a:t>away</a:t>
            </a:r>
            <a:r>
              <a:rPr lang="hr-HR" sz="2400" dirty="0" smtClean="0"/>
              <a:t> </a:t>
            </a:r>
            <a:r>
              <a:rPr lang="hr-HR" sz="2400" dirty="0" err="1" smtClean="0"/>
              <a:t>from</a:t>
            </a:r>
            <a:r>
              <a:rPr lang="hr-HR" sz="2400" dirty="0" smtClean="0"/>
              <a:t> </a:t>
            </a:r>
            <a:r>
              <a:rPr lang="hr-HR" sz="2400" dirty="0" err="1" smtClean="0"/>
              <a:t>it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446421" y="3440831"/>
            <a:ext cx="635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I </a:t>
            </a:r>
            <a:r>
              <a:rPr lang="hr-HR" sz="2400" dirty="0" err="1" smtClean="0"/>
              <a:t>hate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noise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622757" y="3938478"/>
            <a:ext cx="6352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In </a:t>
            </a:r>
            <a:r>
              <a:rPr lang="hr-HR" sz="2400" dirty="0" err="1" smtClean="0"/>
              <a:t>my</a:t>
            </a:r>
            <a:r>
              <a:rPr lang="hr-HR" sz="2400" dirty="0" smtClean="0"/>
              <a:t> </a:t>
            </a:r>
            <a:r>
              <a:rPr lang="hr-HR" sz="2400" dirty="0" err="1" smtClean="0"/>
              <a:t>house</a:t>
            </a:r>
            <a:r>
              <a:rPr lang="hr-HR" sz="2400" dirty="0" smtClean="0"/>
              <a:t> </a:t>
            </a:r>
            <a:r>
              <a:rPr lang="hr-HR" sz="2400" dirty="0" err="1" smtClean="0"/>
              <a:t>there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only</a:t>
            </a:r>
            <a:r>
              <a:rPr lang="hr-HR" sz="2400" dirty="0" smtClean="0"/>
              <a:t> one room – </a:t>
            </a:r>
            <a:r>
              <a:rPr lang="hr-HR" sz="2400" dirty="0" err="1" smtClean="0"/>
              <a:t>my</a:t>
            </a:r>
            <a:r>
              <a:rPr lang="hr-HR" sz="2400" dirty="0" smtClean="0"/>
              <a:t> </a:t>
            </a:r>
            <a:r>
              <a:rPr lang="hr-HR" sz="2400" dirty="0" err="1" smtClean="0"/>
              <a:t>bedroom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454316" y="4769475"/>
            <a:ext cx="673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There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a bed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lots</a:t>
            </a:r>
            <a:r>
              <a:rPr lang="hr-HR" sz="2400" dirty="0" smtClean="0"/>
              <a:t> </a:t>
            </a:r>
            <a:r>
              <a:rPr lang="hr-HR" sz="2400" dirty="0" err="1" smtClean="0"/>
              <a:t>of</a:t>
            </a:r>
            <a:r>
              <a:rPr lang="hr-HR" sz="2400" dirty="0" smtClean="0"/>
              <a:t> </a:t>
            </a:r>
            <a:r>
              <a:rPr lang="hr-HR" sz="2400" dirty="0" err="1" smtClean="0"/>
              <a:t>cotton</a:t>
            </a:r>
            <a:r>
              <a:rPr lang="hr-HR" sz="2400" dirty="0" smtClean="0"/>
              <a:t> </a:t>
            </a:r>
            <a:r>
              <a:rPr lang="hr-HR" sz="2400" dirty="0" err="1" smtClean="0"/>
              <a:t>wool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sawdust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10526" y="5303104"/>
            <a:ext cx="635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There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a </a:t>
            </a:r>
            <a:r>
              <a:rPr lang="hr-HR" sz="2400" dirty="0" err="1" smtClean="0"/>
              <a:t>big</a:t>
            </a:r>
            <a:r>
              <a:rPr lang="hr-HR" sz="2400" dirty="0" smtClean="0"/>
              <a:t> </a:t>
            </a:r>
            <a:r>
              <a:rPr lang="hr-HR" sz="2400" dirty="0" err="1" smtClean="0"/>
              <a:t>yard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010525" y="5895886"/>
            <a:ext cx="635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There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a </a:t>
            </a:r>
            <a:r>
              <a:rPr lang="hr-HR" sz="2400" dirty="0" err="1" smtClean="0"/>
              <a:t>ladder</a:t>
            </a:r>
            <a:r>
              <a:rPr lang="hr-HR" sz="2400" dirty="0"/>
              <a:t> </a:t>
            </a:r>
            <a:r>
              <a:rPr lang="hr-HR" sz="2400" dirty="0" smtClean="0"/>
              <a:t>I </a:t>
            </a:r>
            <a:r>
              <a:rPr lang="hr-HR" sz="2400" dirty="0" err="1" smtClean="0"/>
              <a:t>can</a:t>
            </a:r>
            <a:r>
              <a:rPr lang="hr-HR" sz="2400" dirty="0" smtClean="0"/>
              <a:t> </a:t>
            </a:r>
            <a:r>
              <a:rPr lang="hr-HR" sz="2400" dirty="0" err="1" smtClean="0"/>
              <a:t>climb</a:t>
            </a:r>
            <a:r>
              <a:rPr lang="hr-HR" sz="2400" dirty="0" smtClean="0"/>
              <a:t>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6740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4610" y="1909011"/>
            <a:ext cx="1076425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Click</a:t>
            </a:r>
            <a:r>
              <a:rPr lang="hr-HR" sz="2600" dirty="0" smtClean="0"/>
              <a:t> on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link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revise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prepositions</a:t>
            </a:r>
            <a:r>
              <a:rPr lang="hr-HR" sz="2600" dirty="0" smtClean="0"/>
              <a:t> </a:t>
            </a:r>
            <a:r>
              <a:rPr lang="hr-HR" sz="2600" dirty="0" err="1" smtClean="0"/>
              <a:t>of</a:t>
            </a:r>
            <a:r>
              <a:rPr lang="hr-HR" sz="2600" dirty="0" smtClean="0"/>
              <a:t> place.</a:t>
            </a:r>
          </a:p>
          <a:p>
            <a:r>
              <a:rPr lang="hr-HR" sz="2600" i="1" dirty="0" smtClean="0"/>
              <a:t>Klikni na sljedeću poveznicu i ponovi prijedloge mjesta.</a:t>
            </a:r>
          </a:p>
          <a:p>
            <a:endParaRPr lang="hr-HR" sz="2600" i="1" dirty="0"/>
          </a:p>
          <a:p>
            <a:r>
              <a:rPr lang="hr-HR" sz="2600" i="1" dirty="0" err="1">
                <a:hlinkClick r:id="rId2"/>
              </a:rPr>
              <a:t>https</a:t>
            </a:r>
            <a:r>
              <a:rPr lang="hr-HR" sz="2600" i="1" dirty="0">
                <a:hlinkClick r:id="rId2"/>
              </a:rPr>
              <a:t>://</a:t>
            </a:r>
            <a:r>
              <a:rPr lang="hr-HR" sz="2600" i="1" dirty="0" err="1">
                <a:hlinkClick r:id="rId2"/>
              </a:rPr>
              <a:t>wordwall.net</a:t>
            </a:r>
            <a:r>
              <a:rPr lang="hr-HR" sz="2600" i="1" dirty="0">
                <a:hlinkClick r:id="rId2"/>
              </a:rPr>
              <a:t>/</a:t>
            </a:r>
            <a:r>
              <a:rPr lang="hr-HR" sz="2600" i="1" dirty="0" err="1">
                <a:hlinkClick r:id="rId2"/>
              </a:rPr>
              <a:t>embed</a:t>
            </a:r>
            <a:r>
              <a:rPr lang="hr-HR" sz="2600" i="1" dirty="0">
                <a:hlinkClick r:id="rId2"/>
              </a:rPr>
              <a:t>/</a:t>
            </a:r>
            <a:r>
              <a:rPr lang="hr-HR" sz="2600" i="1" dirty="0" err="1">
                <a:hlinkClick r:id="rId2"/>
              </a:rPr>
              <a:t>a1a2ecbe334445efb554acc99951f863?themeId</a:t>
            </a:r>
            <a:r>
              <a:rPr lang="hr-HR" sz="2600" i="1" dirty="0">
                <a:hlinkClick r:id="rId2"/>
              </a:rPr>
              <a:t>=</a:t>
            </a:r>
            <a:r>
              <a:rPr lang="hr-HR" sz="2600" i="1" dirty="0" err="1">
                <a:hlinkClick r:id="rId2"/>
              </a:rPr>
              <a:t>0&amp;templateId</a:t>
            </a:r>
            <a:r>
              <a:rPr lang="hr-HR" sz="2600" i="1" dirty="0">
                <a:hlinkClick r:id="rId2"/>
              </a:rPr>
              <a:t>=</a:t>
            </a:r>
            <a:r>
              <a:rPr lang="hr-HR" sz="2600" i="1" dirty="0" err="1">
                <a:hlinkClick r:id="rId2"/>
              </a:rPr>
              <a:t>22%27%20frameborder</a:t>
            </a:r>
            <a:r>
              <a:rPr lang="hr-HR" sz="2600" i="1" dirty="0">
                <a:hlinkClick r:id="rId2"/>
              </a:rPr>
              <a:t>=%</a:t>
            </a:r>
            <a:r>
              <a:rPr lang="hr-HR" sz="2600" i="1" dirty="0" smtClean="0">
                <a:hlinkClick r:id="rId2"/>
              </a:rPr>
              <a:t>270</a:t>
            </a:r>
            <a:r>
              <a:rPr lang="hr-HR" sz="2600" i="1" dirty="0" smtClean="0"/>
              <a:t> 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408151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81600" cy="68833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23284" y="336884"/>
            <a:ext cx="54543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24. </a:t>
            </a:r>
            <a:r>
              <a:rPr lang="hr-HR" sz="2600" dirty="0" err="1" smtClean="0"/>
              <a:t>Complete</a:t>
            </a:r>
            <a:r>
              <a:rPr lang="hr-HR" sz="2600" dirty="0" smtClean="0"/>
              <a:t> </a:t>
            </a:r>
            <a:r>
              <a:rPr lang="hr-HR" sz="2600" dirty="0" err="1" smtClean="0"/>
              <a:t>task</a:t>
            </a:r>
            <a:r>
              <a:rPr lang="hr-HR" sz="2600" dirty="0" smtClean="0"/>
              <a:t> 2. </a:t>
            </a:r>
            <a:r>
              <a:rPr lang="hr-HR" sz="2600" i="1" dirty="0" smtClean="0"/>
              <a:t>Riješi 2. zadatak.</a:t>
            </a:r>
            <a:endParaRPr lang="hr-HR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84" y="1558089"/>
            <a:ext cx="10375250" cy="52999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8386" y="240080"/>
            <a:ext cx="107321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Nacrtaj prostoriju po svom izboru u pravokutnik A. Može biti bilo koja prostorija, ali pazi – moraš znati imenovati namještaj koji si ucrtao/la na engleskom jeziku. Ne pokazuj drugima svoju sliku! Ona je tajna.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4556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16" y="3664870"/>
            <a:ext cx="11281564" cy="31931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2716" y="240632"/>
            <a:ext cx="101225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Jesi li dovršio/la svoj crtež? Sad uvježbaj usmeno opisivanje prostorije koju si nacrtao/la (u sebi).</a:t>
            </a:r>
          </a:p>
          <a:p>
            <a:endParaRPr lang="hr-HR" sz="2600" i="1" dirty="0"/>
          </a:p>
          <a:p>
            <a:r>
              <a:rPr lang="hr-HR" sz="2600" i="1" dirty="0" smtClean="0"/>
              <a:t>Usmeno opiši svoju prostoriju prijatelju. Tvoj prijatelj sluša tvoj opis i crta prostoriju prema tvojim uputama u pravokutnik B. Budi što jasniji u </a:t>
            </a:r>
            <a:r>
              <a:rPr lang="hr-HR" sz="2600" i="1" dirty="0" err="1" smtClean="0"/>
              <a:t>opisvanju</a:t>
            </a:r>
            <a:r>
              <a:rPr lang="hr-HR" sz="2600" i="1" dirty="0" smtClean="0"/>
              <a:t> i slušajte jedno drugoga</a:t>
            </a:r>
            <a:r>
              <a:rPr lang="hr-HR" sz="2000" i="1" dirty="0" smtClean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2716" y="2953024"/>
            <a:ext cx="101225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Usporedi crteže. Jesu li slični?</a:t>
            </a:r>
            <a:endParaRPr lang="hr-HR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7809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3136" y="513347"/>
            <a:ext cx="106198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When</a:t>
            </a:r>
            <a:r>
              <a:rPr lang="hr-HR" sz="2600" dirty="0" smtClean="0"/>
              <a:t>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finish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task</a:t>
            </a:r>
            <a:r>
              <a:rPr lang="hr-HR" sz="2600" dirty="0" smtClean="0"/>
              <a:t>,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about</a:t>
            </a:r>
            <a:r>
              <a:rPr lang="hr-HR" sz="2600" dirty="0" smtClean="0"/>
              <a:t> </a:t>
            </a:r>
            <a:r>
              <a:rPr lang="hr-HR" sz="2600" dirty="0" err="1" smtClean="0"/>
              <a:t>it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Nakon što dovršiš zadatak, razmisli i odgovori na sljedeća pitanja.</a:t>
            </a:r>
            <a:endParaRPr lang="hr-HR" sz="2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978568" y="2021304"/>
            <a:ext cx="10074441" cy="183075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600" dirty="0" smtClean="0"/>
              <a:t>How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feel</a:t>
            </a:r>
            <a:r>
              <a:rPr lang="hr-HR" sz="2600" dirty="0" smtClean="0"/>
              <a:t>?  / </a:t>
            </a:r>
            <a:r>
              <a:rPr lang="hr-HR" sz="2600" i="1" dirty="0" smtClean="0"/>
              <a:t>Kako se osjećaš?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this</a:t>
            </a:r>
            <a:r>
              <a:rPr lang="hr-HR" sz="2600" dirty="0" smtClean="0"/>
              <a:t> </a:t>
            </a:r>
            <a:r>
              <a:rPr lang="hr-HR" sz="2600" dirty="0" err="1" smtClean="0"/>
              <a:t>exercise</a:t>
            </a:r>
            <a:r>
              <a:rPr lang="hr-HR" sz="2600" dirty="0" smtClean="0"/>
              <a:t> </a:t>
            </a:r>
            <a:r>
              <a:rPr lang="hr-HR" sz="2600" dirty="0" err="1" smtClean="0"/>
              <a:t>easy</a:t>
            </a:r>
            <a:r>
              <a:rPr lang="hr-HR" sz="2600" dirty="0" smtClean="0"/>
              <a:t> for </a:t>
            </a:r>
            <a:r>
              <a:rPr lang="hr-HR" sz="2600" dirty="0" err="1" smtClean="0"/>
              <a:t>you</a:t>
            </a:r>
            <a:r>
              <a:rPr lang="hr-HR" sz="2600" dirty="0" smtClean="0"/>
              <a:t>? / </a:t>
            </a:r>
            <a:r>
              <a:rPr lang="hr-HR" sz="2600" i="1" dirty="0" smtClean="0"/>
              <a:t>Je li ti zadatak bio lagan?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600" dirty="0" smtClean="0"/>
              <a:t>Are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happy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drawings</a:t>
            </a:r>
            <a:r>
              <a:rPr lang="hr-HR" sz="2600" dirty="0" smtClean="0"/>
              <a:t>?  / </a:t>
            </a:r>
            <a:r>
              <a:rPr lang="hr-HR" sz="2600" i="1" dirty="0" smtClean="0"/>
              <a:t>Jesi li zadovoljan svojim crtežima?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753979" y="4700337"/>
            <a:ext cx="1066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Write</a:t>
            </a:r>
            <a:r>
              <a:rPr lang="hr-HR" sz="2600" dirty="0" smtClean="0"/>
              <a:t> a </a:t>
            </a:r>
            <a:r>
              <a:rPr lang="hr-HR" sz="2600" dirty="0" err="1" smtClean="0"/>
              <a:t>description</a:t>
            </a:r>
            <a:r>
              <a:rPr lang="hr-HR" sz="2600" dirty="0" smtClean="0"/>
              <a:t> </a:t>
            </a:r>
            <a:r>
              <a:rPr lang="hr-HR" sz="2600" dirty="0" err="1" smtClean="0"/>
              <a:t>of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room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drew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box</a:t>
            </a:r>
            <a:r>
              <a:rPr lang="hr-HR" sz="2600" dirty="0" smtClean="0"/>
              <a:t> A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notebook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Napiši opis prostorije koju si nacrtao u pravokutniku A u svoju bilježnicu.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80452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=""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2874" y="2088821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endParaRPr lang="hr-HR" sz="2400" dirty="0"/>
          </a:p>
          <a:p>
            <a:r>
              <a:rPr lang="hr-HR" sz="2400" b="1" dirty="0" err="1">
                <a:hlinkClick r:id="rId4"/>
              </a:rPr>
              <a:t>https</a:t>
            </a:r>
            <a:r>
              <a:rPr lang="hr-HR" sz="2400" b="1" dirty="0">
                <a:hlinkClick r:id="rId4"/>
              </a:rPr>
              <a:t>://</a:t>
            </a:r>
            <a:r>
              <a:rPr lang="hr-HR" sz="2400" b="1" dirty="0" err="1">
                <a:hlinkClick r:id="rId4"/>
              </a:rPr>
              <a:t>www.e-sfera.hr</a:t>
            </a:r>
            <a:r>
              <a:rPr lang="hr-HR" sz="2400" b="1" dirty="0">
                <a:hlinkClick r:id="rId4"/>
              </a:rPr>
              <a:t>/dodatni-digitalni-</a:t>
            </a:r>
            <a:r>
              <a:rPr lang="hr-HR" sz="2400" b="1" dirty="0" err="1">
                <a:hlinkClick r:id="rId4"/>
              </a:rPr>
              <a:t>sadrzaji</a:t>
            </a:r>
            <a:r>
              <a:rPr lang="hr-HR" sz="2400" b="1" dirty="0">
                <a:hlinkClick r:id="rId4"/>
              </a:rPr>
              <a:t>/</a:t>
            </a:r>
            <a:r>
              <a:rPr lang="hr-HR" sz="2400" b="1" dirty="0" err="1">
                <a:hlinkClick r:id="rId4"/>
              </a:rPr>
              <a:t>6da1a2ca-86a2-4ef0-9d1d-59f270e52c12</a:t>
            </a:r>
            <a:r>
              <a:rPr lang="hr-HR" sz="2400" b="1" dirty="0" smtClean="0">
                <a:hlinkClick r:id="rId4"/>
              </a:rPr>
              <a:t>/</a:t>
            </a:r>
            <a:r>
              <a:rPr lang="hr-HR" sz="2400" b="1" dirty="0" smtClean="0"/>
              <a:t> </a:t>
            </a:r>
            <a:endParaRPr lang="hr-HR" sz="2400" b="1" dirty="0"/>
          </a:p>
          <a:p>
            <a:pPr algn="ctr"/>
            <a:r>
              <a:rPr lang="hr-HR" sz="2400" b="1" dirty="0" err="1" smtClean="0"/>
              <a:t>Your</a:t>
            </a:r>
            <a:r>
              <a:rPr lang="hr-HR" sz="2400" b="1" dirty="0" smtClean="0"/>
              <a:t> </a:t>
            </a:r>
            <a:r>
              <a:rPr lang="hr-HR" sz="2400" b="1" smtClean="0"/>
              <a:t>Roommate</a:t>
            </a:r>
            <a:endParaRPr lang="hr-HR" sz="2400" b="1" dirty="0" smtClean="0"/>
          </a:p>
          <a:p>
            <a:pPr algn="ctr"/>
            <a:endParaRPr lang="hr-HR" sz="2400" b="1" dirty="0" smtClean="0"/>
          </a:p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complete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tasks</a:t>
            </a:r>
            <a:r>
              <a:rPr lang="hr-HR" sz="2400" dirty="0" smtClean="0"/>
              <a:t> </a:t>
            </a:r>
            <a:r>
              <a:rPr lang="hr-HR" sz="2400" dirty="0" err="1" smtClean="0"/>
              <a:t>below</a:t>
            </a:r>
            <a:r>
              <a:rPr lang="hr-HR" sz="2400" dirty="0" smtClean="0"/>
              <a:t>. </a:t>
            </a:r>
          </a:p>
          <a:p>
            <a:r>
              <a:rPr lang="hr-HR" sz="2400" i="1" dirty="0" smtClean="0"/>
              <a:t>Pročitaj tekst i riješi pripadajuće zadatke (ispod teksta).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3028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599" y="385763"/>
            <a:ext cx="48863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on </a:t>
            </a:r>
            <a:r>
              <a:rPr lang="hr-HR" sz="2600" dirty="0" err="1" smtClean="0"/>
              <a:t>page</a:t>
            </a:r>
            <a:r>
              <a:rPr lang="hr-HR" sz="2600" dirty="0" smtClean="0"/>
              <a:t> 31.</a:t>
            </a:r>
            <a:endParaRPr lang="hr-HR" sz="2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38"/>
            <a:ext cx="5014913" cy="68653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5448" y="364719"/>
            <a:ext cx="64627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pictures</a:t>
            </a:r>
            <a:r>
              <a:rPr lang="hr-HR" sz="2600" dirty="0" smtClean="0"/>
              <a:t>. </a:t>
            </a:r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can</a:t>
            </a:r>
            <a:r>
              <a:rPr lang="hr-HR" sz="2600" dirty="0" smtClean="0"/>
              <a:t>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see</a:t>
            </a:r>
            <a:r>
              <a:rPr lang="hr-HR" sz="2600" dirty="0" smtClean="0"/>
              <a:t>? </a:t>
            </a:r>
            <a:br>
              <a:rPr lang="hr-HR" sz="2600" dirty="0" smtClean="0"/>
            </a:br>
            <a:r>
              <a:rPr lang="hr-HR" sz="2600" i="1" dirty="0" smtClean="0"/>
              <a:t>Pogledaj slike. Što je na njima prikazano?</a:t>
            </a:r>
            <a:endParaRPr lang="hr-HR" sz="2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9" y="0"/>
            <a:ext cx="3757613" cy="68756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05448" y="1843087"/>
            <a:ext cx="63293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You’re</a:t>
            </a:r>
            <a:r>
              <a:rPr lang="hr-HR" sz="2600" dirty="0" smtClean="0"/>
              <a:t> </a:t>
            </a:r>
            <a:r>
              <a:rPr lang="hr-HR" sz="2600" dirty="0" err="1" smtClean="0"/>
              <a:t>going</a:t>
            </a:r>
            <a:r>
              <a:rPr lang="hr-HR" sz="2600" dirty="0" smtClean="0"/>
              <a:t> to </a:t>
            </a:r>
            <a:r>
              <a:rPr lang="hr-HR" sz="2600" dirty="0" err="1" smtClean="0"/>
              <a:t>listen</a:t>
            </a:r>
            <a:r>
              <a:rPr lang="hr-HR" sz="2600" dirty="0" smtClean="0"/>
              <a:t> a boy </a:t>
            </a:r>
            <a:r>
              <a:rPr lang="hr-HR" sz="2600" dirty="0" err="1" smtClean="0"/>
              <a:t>talking</a:t>
            </a:r>
            <a:r>
              <a:rPr lang="hr-HR" sz="2600" dirty="0" smtClean="0"/>
              <a:t> </a:t>
            </a:r>
            <a:r>
              <a:rPr lang="hr-HR" sz="2600" dirty="0" err="1" smtClean="0"/>
              <a:t>about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life</a:t>
            </a:r>
            <a:r>
              <a:rPr lang="hr-HR" sz="2600" dirty="0" smtClean="0"/>
              <a:t>.</a:t>
            </a:r>
            <a:br>
              <a:rPr lang="hr-HR" sz="2600" dirty="0" smtClean="0"/>
            </a:br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special</a:t>
            </a:r>
            <a:r>
              <a:rPr lang="hr-HR" sz="2600" dirty="0" smtClean="0"/>
              <a:t> </a:t>
            </a:r>
            <a:r>
              <a:rPr lang="hr-HR" sz="2600" dirty="0" err="1" smtClean="0"/>
              <a:t>about</a:t>
            </a:r>
            <a:r>
              <a:rPr lang="hr-HR" sz="2600" dirty="0" smtClean="0"/>
              <a:t> </a:t>
            </a:r>
            <a:r>
              <a:rPr lang="hr-HR" sz="2600" dirty="0" err="1" smtClean="0"/>
              <a:t>this</a:t>
            </a:r>
            <a:r>
              <a:rPr lang="hr-HR" sz="2600" dirty="0" smtClean="0"/>
              <a:t> boy?</a:t>
            </a:r>
          </a:p>
          <a:p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pictures</a:t>
            </a:r>
            <a:r>
              <a:rPr lang="hr-HR" sz="2600" dirty="0" smtClean="0"/>
              <a:t> </a:t>
            </a:r>
            <a:r>
              <a:rPr lang="hr-HR" sz="2600" dirty="0" err="1" smtClean="0"/>
              <a:t>tell</a:t>
            </a:r>
            <a:r>
              <a:rPr lang="hr-HR" sz="2600" dirty="0" smtClean="0"/>
              <a:t> </a:t>
            </a:r>
            <a:r>
              <a:rPr lang="hr-HR" sz="2600" dirty="0" err="1" smtClean="0"/>
              <a:t>us</a:t>
            </a:r>
            <a:r>
              <a:rPr lang="hr-HR" sz="2600" dirty="0" smtClean="0"/>
              <a:t> </a:t>
            </a:r>
            <a:r>
              <a:rPr lang="hr-HR" sz="2600" dirty="0" err="1" smtClean="0"/>
              <a:t>something</a:t>
            </a:r>
            <a:r>
              <a:rPr lang="hr-HR" sz="2600" dirty="0" smtClean="0"/>
              <a:t> </a:t>
            </a:r>
            <a:r>
              <a:rPr lang="hr-HR" sz="2600" dirty="0" err="1" smtClean="0"/>
              <a:t>about</a:t>
            </a:r>
            <a:r>
              <a:rPr lang="hr-HR" sz="2600" dirty="0" smtClean="0"/>
              <a:t> </a:t>
            </a:r>
            <a:r>
              <a:rPr lang="hr-HR" sz="2600" dirty="0" err="1" smtClean="0"/>
              <a:t>his</a:t>
            </a:r>
            <a:r>
              <a:rPr lang="hr-HR" sz="2600" dirty="0" smtClean="0"/>
              <a:t> </a:t>
            </a:r>
            <a:r>
              <a:rPr lang="hr-HR" sz="2600" dirty="0" err="1" smtClean="0"/>
              <a:t>life</a:t>
            </a:r>
            <a:r>
              <a:rPr lang="hr-HR" sz="2600" dirty="0" smtClean="0"/>
              <a:t>. </a:t>
            </a:r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it</a:t>
            </a:r>
            <a:r>
              <a:rPr lang="hr-HR" sz="2600" dirty="0" smtClean="0"/>
              <a:t> </a:t>
            </a:r>
            <a:r>
              <a:rPr lang="hr-HR" sz="2600" dirty="0" err="1" smtClean="0"/>
              <a:t>is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Slušat ćeš dječaka koji govori o svom životu. Po čemu je ovaj dječak poseban? Ove slike nam govore nešto o njegovom životu. Što misliš, o čemu se radi?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219100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757613" cy="68756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57763" y="385763"/>
            <a:ext cx="655796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Listen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recording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Poslušaj zvučni zapis i odgovori na pitanje.</a:t>
            </a:r>
          </a:p>
          <a:p>
            <a:endParaRPr lang="hr-HR" i="1" dirty="0"/>
          </a:p>
          <a:p>
            <a:endParaRPr lang="hr-HR" i="1" dirty="0" smtClean="0"/>
          </a:p>
          <a:p>
            <a:r>
              <a:rPr lang="hr-HR" sz="2600" dirty="0" smtClean="0"/>
              <a:t>Who </a:t>
            </a:r>
            <a:r>
              <a:rPr lang="hr-HR" sz="2600" dirty="0" err="1" smtClean="0"/>
              <a:t>does</a:t>
            </a:r>
            <a:r>
              <a:rPr lang="hr-HR" sz="2600" dirty="0" smtClean="0"/>
              <a:t> he live </a:t>
            </a:r>
            <a:r>
              <a:rPr lang="hr-HR" sz="2600" dirty="0" err="1" smtClean="0"/>
              <a:t>with</a:t>
            </a:r>
            <a:r>
              <a:rPr lang="hr-HR" sz="2600" dirty="0" smtClean="0"/>
              <a:t>?</a:t>
            </a:r>
          </a:p>
          <a:p>
            <a:endParaRPr lang="hr-HR" sz="2600" i="1" dirty="0"/>
          </a:p>
        </p:txBody>
      </p:sp>
      <p:pic>
        <p:nvPicPr>
          <p:cNvPr id="6" name="2.3.+Ewan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5007" y="2727841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01050" y="2143125"/>
            <a:ext cx="3790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>
                <a:solidFill>
                  <a:srgbClr val="FF0000"/>
                </a:solidFill>
              </a:rPr>
              <a:t>Ewan</a:t>
            </a:r>
            <a:r>
              <a:rPr lang="hr-HR" sz="2400" i="1" dirty="0" smtClean="0">
                <a:solidFill>
                  <a:srgbClr val="FF0000"/>
                </a:solidFill>
              </a:rPr>
              <a:t> </a:t>
            </a:r>
            <a:r>
              <a:rPr lang="hr-HR" sz="2400" i="1" dirty="0" err="1" smtClean="0">
                <a:solidFill>
                  <a:srgbClr val="FF0000"/>
                </a:solidFill>
              </a:rPr>
              <a:t>lives</a:t>
            </a:r>
            <a:r>
              <a:rPr lang="hr-HR" sz="2400" i="1" dirty="0" smtClean="0">
                <a:solidFill>
                  <a:srgbClr val="FF0000"/>
                </a:solidFill>
              </a:rPr>
              <a:t> </a:t>
            </a:r>
            <a:r>
              <a:rPr lang="hr-HR" sz="2400" i="1" dirty="0" err="1" smtClean="0">
                <a:solidFill>
                  <a:srgbClr val="FF0000"/>
                </a:solidFill>
              </a:rPr>
              <a:t>with</a:t>
            </a:r>
            <a:r>
              <a:rPr lang="hr-HR" sz="2400" i="1" dirty="0" smtClean="0">
                <a:solidFill>
                  <a:srgbClr val="FF0000"/>
                </a:solidFill>
              </a:rPr>
              <a:t> </a:t>
            </a:r>
            <a:r>
              <a:rPr lang="hr-HR" sz="2400" i="1" dirty="0" err="1" smtClean="0">
                <a:solidFill>
                  <a:srgbClr val="FF0000"/>
                </a:solidFill>
              </a:rPr>
              <a:t>his</a:t>
            </a:r>
            <a:r>
              <a:rPr lang="hr-HR" sz="2400" i="1" dirty="0" smtClean="0">
                <a:solidFill>
                  <a:srgbClr val="FF0000"/>
                </a:solidFill>
              </a:rPr>
              <a:t> </a:t>
            </a:r>
            <a:r>
              <a:rPr lang="hr-HR" sz="2400" i="1" dirty="0" err="1" smtClean="0">
                <a:solidFill>
                  <a:srgbClr val="FF0000"/>
                </a:solidFill>
              </a:rPr>
              <a:t>family</a:t>
            </a:r>
            <a:r>
              <a:rPr lang="hr-HR" sz="2400" i="1" dirty="0" smtClean="0">
                <a:solidFill>
                  <a:srgbClr val="FF0000"/>
                </a:solidFill>
              </a:rPr>
              <a:t>: mom, </a:t>
            </a:r>
            <a:r>
              <a:rPr lang="hr-HR" sz="2400" i="1" dirty="0" err="1" smtClean="0">
                <a:solidFill>
                  <a:srgbClr val="FF0000"/>
                </a:solidFill>
              </a:rPr>
              <a:t>dad</a:t>
            </a:r>
            <a:r>
              <a:rPr lang="hr-HR" sz="2400" i="1" dirty="0" smtClean="0">
                <a:solidFill>
                  <a:srgbClr val="FF0000"/>
                </a:solidFill>
              </a:rPr>
              <a:t> </a:t>
            </a:r>
            <a:r>
              <a:rPr lang="hr-HR" sz="2400" i="1" dirty="0" err="1" smtClean="0">
                <a:solidFill>
                  <a:srgbClr val="FF0000"/>
                </a:solidFill>
              </a:rPr>
              <a:t>and</a:t>
            </a:r>
            <a:r>
              <a:rPr lang="hr-HR" sz="2400" i="1" dirty="0" smtClean="0">
                <a:solidFill>
                  <a:srgbClr val="FF0000"/>
                </a:solidFill>
              </a:rPr>
              <a:t> a </a:t>
            </a:r>
            <a:r>
              <a:rPr lang="hr-HR" sz="2400" i="1" dirty="0" err="1" smtClean="0">
                <a:solidFill>
                  <a:srgbClr val="FF0000"/>
                </a:solidFill>
              </a:rPr>
              <a:t>sister</a:t>
            </a:r>
            <a:r>
              <a:rPr lang="hr-HR" sz="2400" i="1" dirty="0" smtClean="0">
                <a:solidFill>
                  <a:srgbClr val="FF0000"/>
                </a:solidFill>
              </a:rPr>
              <a:t>.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6788" y="3726685"/>
            <a:ext cx="775811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know</a:t>
            </a:r>
            <a:r>
              <a:rPr lang="hr-HR" sz="2600" dirty="0" smtClean="0"/>
              <a:t> </a:t>
            </a:r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 </a:t>
            </a:r>
            <a:r>
              <a:rPr lang="hr-HR" sz="2600" dirty="0" err="1" smtClean="0"/>
              <a:t>mean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Znaš li što ove riječi znače?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957763" y="4764140"/>
            <a:ext cx="6545002" cy="18307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dirty="0" err="1" smtClean="0"/>
              <a:t>Primary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Secondary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600" dirty="0" err="1" smtClean="0"/>
              <a:t>Janitor</a:t>
            </a:r>
            <a:r>
              <a:rPr lang="hr-HR" sz="2600" dirty="0" smtClean="0"/>
              <a:t> – </a:t>
            </a:r>
            <a:endParaRPr lang="hr-HR" sz="2600" dirty="0"/>
          </a:p>
        </p:txBody>
      </p:sp>
      <p:sp>
        <p:nvSpPr>
          <p:cNvPr id="3" name="TextBox 2"/>
          <p:cNvSpPr txBox="1"/>
          <p:nvPr/>
        </p:nvSpPr>
        <p:spPr>
          <a:xfrm>
            <a:off x="7850981" y="4764140"/>
            <a:ext cx="252888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i="1" dirty="0"/>
              <a:t>o</a:t>
            </a:r>
            <a:r>
              <a:rPr lang="hr-HR" sz="2600" i="1" dirty="0" smtClean="0"/>
              <a:t>snovna škola</a:t>
            </a:r>
            <a:endParaRPr lang="hr-HR" sz="2600" i="1" dirty="0"/>
          </a:p>
          <a:p>
            <a:pPr>
              <a:lnSpc>
                <a:spcPct val="150000"/>
              </a:lnSpc>
            </a:pPr>
            <a:r>
              <a:rPr lang="hr-HR" sz="2600" i="1" dirty="0"/>
              <a:t>s</a:t>
            </a:r>
            <a:r>
              <a:rPr lang="hr-HR" sz="2600" i="1" dirty="0" smtClean="0"/>
              <a:t>rednja škola</a:t>
            </a:r>
            <a:endParaRPr lang="hr-HR" sz="2600" i="1" dirty="0"/>
          </a:p>
          <a:p>
            <a:pPr>
              <a:lnSpc>
                <a:spcPct val="150000"/>
              </a:lnSpc>
            </a:pPr>
            <a:r>
              <a:rPr lang="hr-HR" sz="2600" i="1" dirty="0" smtClean="0"/>
              <a:t>domar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70826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1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2" grpId="0"/>
      <p:bldP spid="7" grpId="0"/>
      <p:bldP spid="8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.3.+Ewan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9206" y="563999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28875" y="222468"/>
            <a:ext cx="7086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Listen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recording</a:t>
            </a:r>
            <a:r>
              <a:rPr lang="hr-HR" sz="2600" dirty="0" smtClean="0"/>
              <a:t> </a:t>
            </a:r>
            <a:r>
              <a:rPr lang="hr-HR" sz="2600" dirty="0" err="1" smtClean="0"/>
              <a:t>again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circle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correct</a:t>
            </a:r>
            <a:r>
              <a:rPr lang="hr-HR" sz="2600" dirty="0" smtClean="0"/>
              <a:t> word.</a:t>
            </a:r>
          </a:p>
          <a:p>
            <a:r>
              <a:rPr lang="hr-HR" sz="2600" i="1" dirty="0" smtClean="0"/>
              <a:t>Ponovno poslušaj zvučni zapis i zaokruži točnu riječ.</a:t>
            </a:r>
            <a:endParaRPr lang="hr-HR" sz="2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0663" y="1833562"/>
            <a:ext cx="8427486" cy="458152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572125" y="2857500"/>
            <a:ext cx="1300163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Oval 6"/>
          <p:cNvSpPr/>
          <p:nvPr/>
        </p:nvSpPr>
        <p:spPr>
          <a:xfrm>
            <a:off x="4000500" y="3895725"/>
            <a:ext cx="1114425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/>
          <p:cNvSpPr/>
          <p:nvPr/>
        </p:nvSpPr>
        <p:spPr>
          <a:xfrm>
            <a:off x="2886075" y="4376738"/>
            <a:ext cx="1114425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7939088" y="4900613"/>
            <a:ext cx="1147762" cy="5572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7365207" y="5457825"/>
            <a:ext cx="950118" cy="5572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742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5087" y="2347912"/>
            <a:ext cx="6838951" cy="3752345"/>
          </a:xfrm>
          <a:prstGeom prst="rect">
            <a:avLst/>
          </a:prstGeom>
        </p:spPr>
      </p:pic>
      <p:pic>
        <p:nvPicPr>
          <p:cNvPr id="5" name="2.3.+Ewan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7700" y="5490657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" y="314325"/>
            <a:ext cx="108013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Which</a:t>
            </a:r>
            <a:r>
              <a:rPr lang="hr-HR" sz="2600" dirty="0" smtClean="0"/>
              <a:t> </a:t>
            </a:r>
            <a:r>
              <a:rPr lang="hr-HR" sz="2600" dirty="0" err="1" smtClean="0"/>
              <a:t>rooms</a:t>
            </a:r>
            <a:r>
              <a:rPr lang="hr-HR" sz="2600" dirty="0" smtClean="0"/>
              <a:t> are </a:t>
            </a:r>
            <a:r>
              <a:rPr lang="hr-HR" sz="2600" dirty="0" err="1" smtClean="0"/>
              <a:t>there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Ewan’s</a:t>
            </a:r>
            <a:r>
              <a:rPr lang="hr-HR" sz="2600" dirty="0" smtClean="0"/>
              <a:t> flat? </a:t>
            </a:r>
            <a:r>
              <a:rPr lang="hr-HR" sz="2600" dirty="0" err="1" smtClean="0"/>
              <a:t>Listen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recording</a:t>
            </a:r>
            <a:r>
              <a:rPr lang="hr-HR" sz="2600" dirty="0" smtClean="0"/>
              <a:t> </a:t>
            </a:r>
            <a:r>
              <a:rPr lang="hr-HR" sz="2600" dirty="0" err="1" smtClean="0"/>
              <a:t>again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tick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.</a:t>
            </a:r>
            <a:br>
              <a:rPr lang="hr-HR" sz="2600" dirty="0" smtClean="0"/>
            </a:br>
            <a:r>
              <a:rPr lang="hr-HR" sz="2600" i="1" dirty="0" smtClean="0"/>
              <a:t>Koje prostorije se nalaze u </a:t>
            </a:r>
            <a:r>
              <a:rPr lang="hr-HR" sz="2600" i="1" dirty="0" err="1" smtClean="0"/>
              <a:t>Ewanovom</a:t>
            </a:r>
            <a:r>
              <a:rPr lang="hr-HR" sz="2600" i="1" dirty="0" smtClean="0"/>
              <a:t> stanu? Poslušaj zvučni zapis još jednom i označi prostorije koje se nalaze u njihovom stanu kvačicom.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4881562" y="4573473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24562" y="5044477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91637" y="5044477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48612" y="3639309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3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7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14887" y="1498221"/>
            <a:ext cx="67579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Would</a:t>
            </a:r>
            <a:r>
              <a:rPr lang="hr-HR" sz="2600" dirty="0" smtClean="0"/>
              <a:t>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 </a:t>
            </a:r>
            <a:r>
              <a:rPr lang="hr-HR" sz="2600" dirty="0" err="1" smtClean="0"/>
              <a:t>living</a:t>
            </a:r>
            <a:r>
              <a:rPr lang="hr-HR" sz="2600" dirty="0" smtClean="0"/>
              <a:t>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family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Bi li volio/voljela živjeti u školi sa svojom obitelji?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814887" y="2652712"/>
            <a:ext cx="675798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</a:t>
            </a:r>
            <a:r>
              <a:rPr lang="hr-HR" sz="2600" dirty="0" err="1" smtClean="0"/>
              <a:t>might</a:t>
            </a:r>
            <a:r>
              <a:rPr lang="hr-HR" sz="2600" dirty="0" smtClean="0"/>
              <a:t> </a:t>
            </a:r>
            <a:r>
              <a:rPr lang="hr-HR" sz="2600" dirty="0" err="1" smtClean="0"/>
              <a:t>be</a:t>
            </a:r>
            <a:r>
              <a:rPr lang="hr-HR" sz="2600" dirty="0" smtClean="0"/>
              <a:t> </a:t>
            </a:r>
            <a:r>
              <a:rPr lang="hr-HR" sz="2600" dirty="0" err="1" smtClean="0"/>
              <a:t>advantages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disadvantages</a:t>
            </a:r>
            <a:r>
              <a:rPr lang="hr-HR" sz="2600" dirty="0" smtClean="0"/>
              <a:t> </a:t>
            </a:r>
            <a:r>
              <a:rPr lang="hr-HR" sz="2600" dirty="0" err="1" smtClean="0"/>
              <a:t>of</a:t>
            </a:r>
            <a:r>
              <a:rPr lang="hr-HR" sz="2600" dirty="0" smtClean="0"/>
              <a:t> </a:t>
            </a:r>
            <a:r>
              <a:rPr lang="hr-HR" sz="2600" dirty="0" err="1" smtClean="0"/>
              <a:t>living</a:t>
            </a:r>
            <a:r>
              <a:rPr lang="hr-HR" sz="2600" dirty="0" smtClean="0"/>
              <a:t>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family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Koje bi bile prednosti i nedostaci života sa svojom obitelji u školi?</a:t>
            </a:r>
            <a:endParaRPr lang="hr-HR" sz="26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57613" cy="68756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14988" y="185737"/>
            <a:ext cx="6829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Razmisli i odgovori na pitanja.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215895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4981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47490" y="288997"/>
            <a:ext cx="52407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Match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pictures</a:t>
            </a:r>
            <a:r>
              <a:rPr lang="hr-HR" sz="2600" dirty="0" smtClean="0"/>
              <a:t>. </a:t>
            </a:r>
          </a:p>
          <a:p>
            <a:r>
              <a:rPr lang="hr-HR" sz="2600" i="1" dirty="0" smtClean="0"/>
              <a:t>Poveži riječi s odgovarajućim slikama.</a:t>
            </a:r>
            <a:endParaRPr lang="hr-HR" sz="2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05853" y="2486526"/>
            <a:ext cx="401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smtClean="0">
                <a:solidFill>
                  <a:srgbClr val="FF0000"/>
                </a:solidFill>
              </a:rPr>
              <a:t>2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2695" y="4612105"/>
            <a:ext cx="401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smtClean="0">
                <a:solidFill>
                  <a:srgbClr val="FF0000"/>
                </a:solidFill>
              </a:rPr>
              <a:t>1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853" y="4612105"/>
            <a:ext cx="401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12695" y="2486526"/>
            <a:ext cx="401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smtClean="0">
                <a:solidFill>
                  <a:srgbClr val="FF0000"/>
                </a:solidFill>
              </a:rPr>
              <a:t>4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49817" y="1716505"/>
            <a:ext cx="59978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know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meaning</a:t>
            </a:r>
            <a:r>
              <a:rPr lang="hr-HR" sz="2600" dirty="0" smtClean="0"/>
              <a:t> </a:t>
            </a:r>
            <a:r>
              <a:rPr lang="hr-HR" sz="2600" dirty="0" err="1" smtClean="0"/>
              <a:t>of</a:t>
            </a:r>
            <a:r>
              <a:rPr lang="hr-HR" sz="2600" dirty="0" smtClean="0"/>
              <a:t>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words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Znaš li što ove riječi znače?</a:t>
            </a:r>
          </a:p>
          <a:p>
            <a:endParaRPr lang="hr-HR" sz="2600" i="1" dirty="0"/>
          </a:p>
          <a:p>
            <a:r>
              <a:rPr lang="hr-HR" sz="2600" dirty="0" err="1" smtClean="0"/>
              <a:t>wheel</a:t>
            </a:r>
            <a:r>
              <a:rPr lang="hr-HR" sz="2600" dirty="0" smtClean="0"/>
              <a:t>        – </a:t>
            </a:r>
          </a:p>
          <a:p>
            <a:endParaRPr lang="hr-HR" sz="2600" dirty="0"/>
          </a:p>
          <a:p>
            <a:r>
              <a:rPr lang="hr-HR" sz="2600" dirty="0" err="1"/>
              <a:t>l</a:t>
            </a:r>
            <a:r>
              <a:rPr lang="hr-HR" sz="2600" dirty="0" err="1" smtClean="0"/>
              <a:t>adder</a:t>
            </a:r>
            <a:r>
              <a:rPr lang="hr-HR" sz="2600" dirty="0" smtClean="0"/>
              <a:t>       – </a:t>
            </a:r>
          </a:p>
          <a:p>
            <a:endParaRPr lang="hr-HR" sz="2600" dirty="0"/>
          </a:p>
          <a:p>
            <a:r>
              <a:rPr lang="hr-HR" sz="2600" dirty="0" err="1"/>
              <a:t>c</a:t>
            </a:r>
            <a:r>
              <a:rPr lang="hr-HR" sz="2600" dirty="0" err="1" smtClean="0"/>
              <a:t>otton</a:t>
            </a:r>
            <a:r>
              <a:rPr lang="hr-HR" sz="2600" dirty="0" smtClean="0"/>
              <a:t> </a:t>
            </a:r>
            <a:r>
              <a:rPr lang="hr-HR" sz="2600" dirty="0" err="1" smtClean="0"/>
              <a:t>wool</a:t>
            </a:r>
            <a:r>
              <a:rPr lang="hr-HR" sz="2600" dirty="0" smtClean="0"/>
              <a:t> – </a:t>
            </a:r>
          </a:p>
          <a:p>
            <a:endParaRPr lang="hr-HR" sz="2600" dirty="0"/>
          </a:p>
          <a:p>
            <a:r>
              <a:rPr lang="hr-HR" sz="2600" dirty="0" err="1"/>
              <a:t>s</a:t>
            </a:r>
            <a:r>
              <a:rPr lang="hr-HR" sz="2600" dirty="0" err="1" smtClean="0"/>
              <a:t>awdust</a:t>
            </a:r>
            <a:r>
              <a:rPr lang="hr-HR" sz="2600" dirty="0" smtClean="0"/>
              <a:t>    – </a:t>
            </a:r>
            <a:endParaRPr lang="hr-HR" sz="2600" dirty="0"/>
          </a:p>
        </p:txBody>
      </p:sp>
      <p:sp>
        <p:nvSpPr>
          <p:cNvPr id="13" name="TextBox 12"/>
          <p:cNvSpPr txBox="1"/>
          <p:nvPr/>
        </p:nvSpPr>
        <p:spPr>
          <a:xfrm>
            <a:off x="8085221" y="2909234"/>
            <a:ext cx="27752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kotač</a:t>
            </a:r>
          </a:p>
          <a:p>
            <a:endParaRPr lang="hr-HR" sz="2600" i="1" dirty="0"/>
          </a:p>
          <a:p>
            <a:r>
              <a:rPr lang="hr-HR" sz="2600" i="1" dirty="0" smtClean="0"/>
              <a:t>ljestve</a:t>
            </a:r>
          </a:p>
          <a:p>
            <a:endParaRPr lang="hr-HR" sz="2600" i="1" dirty="0"/>
          </a:p>
          <a:p>
            <a:r>
              <a:rPr lang="hr-HR" sz="2600" i="1" dirty="0"/>
              <a:t>v</a:t>
            </a:r>
            <a:r>
              <a:rPr lang="hr-HR" sz="2600" i="1" dirty="0" smtClean="0"/>
              <a:t>ata</a:t>
            </a:r>
          </a:p>
          <a:p>
            <a:endParaRPr lang="hr-HR" sz="2600" i="1" dirty="0"/>
          </a:p>
          <a:p>
            <a:r>
              <a:rPr lang="hr-HR" sz="2600" i="1" dirty="0" smtClean="0"/>
              <a:t>piljevina</a:t>
            </a:r>
          </a:p>
          <a:p>
            <a:endParaRPr lang="hr-HR" sz="2600" dirty="0"/>
          </a:p>
          <a:p>
            <a:endParaRPr lang="hr-HR" sz="2600" dirty="0"/>
          </a:p>
        </p:txBody>
      </p:sp>
      <p:sp>
        <p:nvSpPr>
          <p:cNvPr id="14" name="TextBox 13"/>
          <p:cNvSpPr txBox="1"/>
          <p:nvPr/>
        </p:nvSpPr>
        <p:spPr>
          <a:xfrm>
            <a:off x="5595291" y="1323096"/>
            <a:ext cx="64328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Read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subtitle</a:t>
            </a:r>
            <a:r>
              <a:rPr lang="hr-HR" sz="2600" dirty="0" smtClean="0"/>
              <a:t>. Who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think</a:t>
            </a:r>
            <a:r>
              <a:rPr lang="hr-HR" sz="2600" dirty="0" smtClean="0"/>
              <a:t> Pascal </a:t>
            </a:r>
            <a:r>
              <a:rPr lang="hr-HR" sz="2600" dirty="0" err="1" smtClean="0"/>
              <a:t>is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Pročitaj podnaslov</a:t>
            </a:r>
            <a:r>
              <a:rPr lang="hr-HR" sz="2600" dirty="0" smtClean="0"/>
              <a:t>. Što misliš tko je Pascal?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15" name="2.4.+Pasca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31538" y="5200163"/>
            <a:ext cx="609600" cy="609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51681" y="3013907"/>
            <a:ext cx="49798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Listen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riddle</a:t>
            </a:r>
            <a:r>
              <a:rPr lang="hr-HR" sz="2600" dirty="0" smtClean="0"/>
              <a:t>. Who </a:t>
            </a:r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talking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Poslušaj zagonetku. Tko je govori?</a:t>
            </a:r>
            <a:r>
              <a:rPr lang="hr-HR" sz="2600" dirty="0" smtClean="0"/>
              <a:t>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</a:t>
            </a:r>
            <a:endParaRPr lang="hr-HR" dirty="0"/>
          </a:p>
        </p:txBody>
      </p:sp>
      <p:sp>
        <p:nvSpPr>
          <p:cNvPr id="17" name="TextBox 16"/>
          <p:cNvSpPr txBox="1"/>
          <p:nvPr/>
        </p:nvSpPr>
        <p:spPr>
          <a:xfrm>
            <a:off x="5729460" y="4169988"/>
            <a:ext cx="47115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>
                <a:solidFill>
                  <a:srgbClr val="FF0000"/>
                </a:solidFill>
              </a:rPr>
              <a:t>Pascal </a:t>
            </a:r>
            <a:r>
              <a:rPr lang="hr-HR" sz="2600" dirty="0" err="1" smtClean="0">
                <a:solidFill>
                  <a:srgbClr val="FF0000"/>
                </a:solidFill>
              </a:rPr>
              <a:t>is</a:t>
            </a:r>
            <a:r>
              <a:rPr lang="hr-HR" sz="2600" dirty="0" smtClean="0">
                <a:solidFill>
                  <a:srgbClr val="FF0000"/>
                </a:solidFill>
              </a:rPr>
              <a:t> </a:t>
            </a:r>
            <a:r>
              <a:rPr lang="hr-HR" sz="2600" dirty="0" err="1" smtClean="0">
                <a:solidFill>
                  <a:srgbClr val="FF0000"/>
                </a:solidFill>
              </a:rPr>
              <a:t>talking</a:t>
            </a:r>
            <a:r>
              <a:rPr lang="hr-HR" sz="2600" dirty="0" smtClean="0">
                <a:solidFill>
                  <a:srgbClr val="FF0000"/>
                </a:solidFill>
              </a:rPr>
              <a:t>. He </a:t>
            </a:r>
            <a:r>
              <a:rPr lang="hr-HR" sz="2600" dirty="0" err="1" smtClean="0">
                <a:solidFill>
                  <a:srgbClr val="FF0000"/>
                </a:solidFill>
              </a:rPr>
              <a:t>is</a:t>
            </a:r>
            <a:r>
              <a:rPr lang="hr-HR" sz="2600" dirty="0" smtClean="0">
                <a:solidFill>
                  <a:srgbClr val="FF0000"/>
                </a:solidFill>
              </a:rPr>
              <a:t> a </a:t>
            </a:r>
            <a:r>
              <a:rPr lang="hr-HR" sz="2600" dirty="0" err="1" smtClean="0">
                <a:solidFill>
                  <a:srgbClr val="FF0000"/>
                </a:solidFill>
              </a:rPr>
              <a:t>hamster</a:t>
            </a:r>
            <a:r>
              <a:rPr lang="hr-HR" sz="2600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368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601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/>
      <p:bldP spid="3" grpId="1"/>
      <p:bldP spid="7" grpId="0"/>
      <p:bldP spid="8" grpId="0"/>
      <p:bldP spid="9" grpId="0"/>
      <p:bldP spid="10" grpId="0"/>
      <p:bldP spid="12" grpId="0"/>
      <p:bldP spid="12" grpId="1"/>
      <p:bldP spid="13" grpId="0" build="allAtOnce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1" y="1400174"/>
            <a:ext cx="8947234" cy="5462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7304" y="208547"/>
            <a:ext cx="113738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Još jednom poslušaj zvučni zapis o Pascalu. Napiši još nekoliko rečenica o Pascalu. Pri sastavljanju rečenica koristi se riječima napisanim narančastom bojom.</a:t>
            </a:r>
            <a:endParaRPr lang="hr-HR" sz="2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97305" y="4716379"/>
            <a:ext cx="3529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His</a:t>
            </a:r>
            <a:r>
              <a:rPr lang="hr-HR" sz="2400" dirty="0" smtClean="0">
                <a:solidFill>
                  <a:srgbClr val="FF0000"/>
                </a:solidFill>
              </a:rPr>
              <a:t> home </a:t>
            </a:r>
            <a:r>
              <a:rPr lang="hr-HR" sz="2400" dirty="0" err="1" smtClean="0">
                <a:solidFill>
                  <a:srgbClr val="FF0000"/>
                </a:solidFill>
              </a:rPr>
              <a:t>is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very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small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306" y="5178044"/>
            <a:ext cx="3549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solidFill>
                  <a:srgbClr val="FF0000"/>
                </a:solidFill>
              </a:rPr>
              <a:t>He </a:t>
            </a:r>
            <a:r>
              <a:rPr lang="hr-HR" sz="2400" dirty="0" err="1" smtClean="0">
                <a:solidFill>
                  <a:srgbClr val="FF0000"/>
                </a:solidFill>
              </a:rPr>
              <a:t>has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got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only</a:t>
            </a:r>
            <a:r>
              <a:rPr lang="hr-HR" sz="2400" dirty="0" smtClean="0">
                <a:solidFill>
                  <a:srgbClr val="FF0000"/>
                </a:solidFill>
              </a:rPr>
              <a:t> one room.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7305" y="5639709"/>
            <a:ext cx="3737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solidFill>
                  <a:srgbClr val="FF0000"/>
                </a:solidFill>
              </a:rPr>
              <a:t>He </a:t>
            </a:r>
            <a:r>
              <a:rPr lang="hr-HR" sz="2400" dirty="0" err="1" smtClean="0">
                <a:solidFill>
                  <a:srgbClr val="FF0000"/>
                </a:solidFill>
              </a:rPr>
              <a:t>runs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in</a:t>
            </a:r>
            <a:r>
              <a:rPr lang="hr-HR" sz="2400" dirty="0" smtClean="0">
                <a:solidFill>
                  <a:srgbClr val="FF0000"/>
                </a:solidFill>
              </a:rPr>
              <a:t> a </a:t>
            </a:r>
            <a:r>
              <a:rPr lang="hr-HR" sz="2400" dirty="0" err="1" smtClean="0">
                <a:solidFill>
                  <a:srgbClr val="FF0000"/>
                </a:solidFill>
              </a:rPr>
              <a:t>wheel</a:t>
            </a:r>
            <a:r>
              <a:rPr lang="hr-HR" sz="2400" dirty="0" smtClean="0">
                <a:solidFill>
                  <a:srgbClr val="FF0000"/>
                </a:solidFill>
              </a:rPr>
              <a:t> at </a:t>
            </a:r>
            <a:r>
              <a:rPr lang="hr-HR" sz="2400" dirty="0" err="1" smtClean="0">
                <a:solidFill>
                  <a:srgbClr val="FF0000"/>
                </a:solidFill>
              </a:rPr>
              <a:t>night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956" y="6101374"/>
            <a:ext cx="4110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The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science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teacher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feeds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him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26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1074" y="834190"/>
            <a:ext cx="989797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know</a:t>
            </a:r>
            <a:r>
              <a:rPr lang="hr-HR" sz="2600" dirty="0" smtClean="0"/>
              <a:t> </a:t>
            </a:r>
            <a:r>
              <a:rPr lang="hr-HR" sz="2600" dirty="0" err="1" smtClean="0"/>
              <a:t>anyone</a:t>
            </a:r>
            <a:r>
              <a:rPr lang="hr-HR" sz="2600" dirty="0" smtClean="0"/>
              <a:t> </a:t>
            </a:r>
            <a:r>
              <a:rPr lang="hr-HR" sz="2600" dirty="0" err="1" smtClean="0"/>
              <a:t>who</a:t>
            </a:r>
            <a:r>
              <a:rPr lang="hr-HR" sz="2600" dirty="0" smtClean="0"/>
              <a:t> </a:t>
            </a:r>
            <a:r>
              <a:rPr lang="hr-HR" sz="2600" dirty="0" err="1" smtClean="0"/>
              <a:t>has</a:t>
            </a:r>
            <a:r>
              <a:rPr lang="hr-HR" sz="2600" dirty="0" smtClean="0"/>
              <a:t> a pet </a:t>
            </a:r>
            <a:r>
              <a:rPr lang="hr-HR" sz="2600" dirty="0" err="1" smtClean="0"/>
              <a:t>hamster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Poznaješ li nekog tko ima hrčka kao kućnog ljubimca?</a:t>
            </a:r>
          </a:p>
          <a:p>
            <a:endParaRPr lang="hr-HR" sz="2600" i="1" dirty="0" smtClean="0"/>
          </a:p>
          <a:p>
            <a:r>
              <a:rPr lang="hr-HR" sz="2600" dirty="0" err="1" smtClean="0"/>
              <a:t>What</a:t>
            </a:r>
            <a:r>
              <a:rPr lang="hr-HR" sz="2600" dirty="0" smtClean="0"/>
              <a:t> are </a:t>
            </a:r>
            <a:r>
              <a:rPr lang="hr-HR" sz="2600" dirty="0" err="1" smtClean="0"/>
              <a:t>they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? </a:t>
            </a:r>
          </a:p>
          <a:p>
            <a:r>
              <a:rPr lang="hr-HR" sz="2600" i="1" dirty="0" smtClean="0"/>
              <a:t>Kakvi su oni?</a:t>
            </a:r>
            <a:endParaRPr lang="hr-HR" sz="2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221" y="2927071"/>
            <a:ext cx="6879727" cy="346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97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</TotalTime>
  <Words>783</Words>
  <Application>Microsoft Office PowerPoint</Application>
  <PresentationFormat>Widescreen</PresentationFormat>
  <Paragraphs>116</Paragraphs>
  <Slides>17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 2</vt:lpstr>
      <vt:lpstr>Office Theme</vt:lpstr>
      <vt:lpstr>UNIT 2: Home is where              heart 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178</cp:revision>
  <dcterms:created xsi:type="dcterms:W3CDTF">2020-09-19T11:02:00Z</dcterms:created>
  <dcterms:modified xsi:type="dcterms:W3CDTF">2020-11-08T12:42:39Z</dcterms:modified>
</cp:coreProperties>
</file>